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54" r:id="rId3"/>
    <p:sldMasterId id="2147483656" r:id="rId4"/>
    <p:sldMasterId id="2147483658" r:id="rId5"/>
    <p:sldMasterId id="2147483664" r:id="rId6"/>
    <p:sldMasterId id="2147483666" r:id="rId7"/>
    <p:sldMasterId id="2147483668" r:id="rId8"/>
    <p:sldMasterId id="2147483670" r:id="rId9"/>
    <p:sldMasterId id="2147483672" r:id="rId10"/>
    <p:sldMasterId id="2147483674" r:id="rId11"/>
  </p:sldMasterIdLst>
  <p:notesMasterIdLst>
    <p:notesMasterId r:id="rId20"/>
  </p:notesMasterIdLst>
  <p:handoutMasterIdLst>
    <p:handoutMasterId r:id="rId21"/>
  </p:handoutMasterIdLst>
  <p:sldIdLst>
    <p:sldId id="263" r:id="rId12"/>
    <p:sldId id="294" r:id="rId13"/>
    <p:sldId id="280" r:id="rId14"/>
    <p:sldId id="298" r:id="rId15"/>
    <p:sldId id="299" r:id="rId16"/>
    <p:sldId id="277" r:id="rId17"/>
    <p:sldId id="295" r:id="rId18"/>
    <p:sldId id="296" r:id="rId19"/>
  </p:sldIdLst>
  <p:sldSz cx="9144000" cy="6858000" type="screen4x3"/>
  <p:notesSz cx="666273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7B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72E86-E9A4-49BD-8545-91D469BDCC25}" type="datetimeFigureOut">
              <a:rPr lang="en-GB" smtClean="0"/>
              <a:t>13/02/2018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43985-CF63-4E79-BA84-92EC3409B4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022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57A16-B45A-43BD-BDD7-15A307555FE8}" type="datetimeFigureOut">
              <a:rPr lang="en-GB" smtClean="0"/>
              <a:t>13/02/2018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4B723-686C-42EE-8BBD-097E7BADB3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73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4B723-686C-42EE-8BBD-097E7BADB34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1121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/>
          <p:cNvSpPr txBox="1">
            <a:spLocks/>
          </p:cNvSpPr>
          <p:nvPr userDrawn="1"/>
        </p:nvSpPr>
        <p:spPr>
          <a:xfrm>
            <a:off x="467544" y="202438"/>
            <a:ext cx="82296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55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5153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863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QA 2567 rev288 (pms)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41858" y="908720"/>
            <a:ext cx="4802491" cy="2551393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979712" y="3789041"/>
            <a:ext cx="5328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600" b="1" dirty="0" smtClean="0">
                <a:solidFill>
                  <a:srgbClr val="FFFFFF"/>
                </a:solidFill>
              </a:rPr>
              <a:t>www.sqa.org.uk </a:t>
            </a:r>
            <a:r>
              <a:rPr lang="en-GB" altLang="en-US" sz="2600" dirty="0">
                <a:solidFill>
                  <a:srgbClr val="FFFFFF"/>
                </a:solidFill>
                <a:latin typeface="Arial Narrow" panose="020B0606020202030204" pitchFamily="34" charset="0"/>
              </a:rPr>
              <a:t>I</a:t>
            </a:r>
            <a:r>
              <a:rPr lang="en-GB" altLang="en-US" sz="2600" b="1" dirty="0" smtClean="0">
                <a:solidFill>
                  <a:srgbClr val="FFFFFF"/>
                </a:solidFill>
              </a:rPr>
              <a:t> 0303 </a:t>
            </a:r>
            <a:r>
              <a:rPr lang="en-GB" altLang="en-US" sz="2600" b="1" dirty="0">
                <a:solidFill>
                  <a:srgbClr val="FFFFFF"/>
                </a:solidFill>
              </a:rPr>
              <a:t>333 0330</a:t>
            </a:r>
            <a:endParaRPr lang="en-US" altLang="en-US" sz="2600" b="1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33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BD SQA LOGO  TITLE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0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6020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55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91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979712" y="3789041"/>
            <a:ext cx="5328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600" b="1" dirty="0" smtClean="0">
                <a:solidFill>
                  <a:srgbClr val="FFFFFF"/>
                </a:solidFill>
              </a:rPr>
              <a:t>www.sqa.org.uk </a:t>
            </a:r>
            <a:r>
              <a:rPr lang="en-GB" altLang="en-US" sz="2600" dirty="0">
                <a:solidFill>
                  <a:srgbClr val="FFFFFF"/>
                </a:solidFill>
                <a:latin typeface="Arial Narrow" panose="020B0606020202030204" pitchFamily="34" charset="0"/>
              </a:rPr>
              <a:t>I</a:t>
            </a:r>
            <a:r>
              <a:rPr lang="en-GB" altLang="en-US" sz="2600" b="1" dirty="0" smtClean="0">
                <a:solidFill>
                  <a:srgbClr val="FFFFFF"/>
                </a:solidFill>
              </a:rPr>
              <a:t> 0303 </a:t>
            </a:r>
            <a:r>
              <a:rPr lang="en-GB" altLang="en-US" sz="2600" b="1" dirty="0">
                <a:solidFill>
                  <a:srgbClr val="FFFFFF"/>
                </a:solidFill>
              </a:rPr>
              <a:t>333 0330</a:t>
            </a:r>
            <a:endParaRPr lang="en-US" altLang="en-US" sz="2600" b="1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8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Symbol" panose="05050102010706020507" pitchFamily="18" charset="2"/>
        <a:buChar char="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11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Symbol" panose="05050102010706020507" pitchFamily="18" charset="2"/>
        <a:buChar char="¨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QA 2567 rev288 (pms)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41858" y="908720"/>
            <a:ext cx="4802491" cy="255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9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38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07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91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534159" y="1556791"/>
            <a:ext cx="7056784" cy="16922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Breakout session: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Accounting: Graded Unit 2</a:t>
            </a:r>
            <a:endParaRPr lang="en-GB" kern="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534159" y="2852936"/>
            <a:ext cx="6553200" cy="7921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Font typeface="Wingdings" pitchFamily="2" charset="2"/>
              <a:buNone/>
              <a:defRPr sz="28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Font typeface="Arial" charset="0"/>
              <a:buNone/>
              <a:defRPr sz="28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SzTx/>
              <a:buFont typeface="Wingdings" pitchFamily="2" charset="2"/>
              <a:buNone/>
              <a:tabLst/>
              <a:defRPr/>
            </a:pPr>
            <a:r>
              <a:rPr lang="en-GB" kern="0" dirty="0" smtClean="0">
                <a:latin typeface="Arial"/>
              </a:rPr>
              <a:t> - Sarah Turnbull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- Elisabeth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Carleton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750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 smtClean="0"/>
              <a:t>Discussion Points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467544" y="1636618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Delivery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 smtClean="0">
                <a:latin typeface="Arial"/>
              </a:rPr>
              <a:t>Integrity of Submission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Making an Assessment Decision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 smtClean="0">
                <a:latin typeface="Arial"/>
              </a:rPr>
              <a:t>Sample </a:t>
            </a:r>
            <a:r>
              <a:rPr lang="en-GB" kern="0" baseline="0" dirty="0" smtClean="0">
                <a:latin typeface="Arial"/>
              </a:rPr>
              <a:t>Marking</a:t>
            </a:r>
            <a:r>
              <a:rPr lang="en-GB" kern="0" dirty="0" smtClean="0">
                <a:latin typeface="Arial"/>
              </a:rPr>
              <a:t> Schemes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General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Discussion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baseline="0" dirty="0" smtClean="0">
                <a:latin typeface="Arial"/>
              </a:rPr>
              <a:t>Feedback</a:t>
            </a:r>
            <a:r>
              <a:rPr lang="en-GB" kern="0" dirty="0" smtClean="0">
                <a:latin typeface="Arial"/>
              </a:rPr>
              <a:t> to Whole Group (10 mins at end)</a:t>
            </a: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598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GU2 Delivery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806489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 smtClean="0">
                <a:latin typeface="Arial"/>
              </a:rPr>
              <a:t>1 hour per block throughout year in most centres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Case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study:</a:t>
            </a:r>
          </a:p>
          <a:p>
            <a:pPr lvl="1" indent="-3429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dirty="0" smtClean="0">
                <a:latin typeface="Arial"/>
              </a:rPr>
              <a:t>Handed out just b</a:t>
            </a:r>
            <a:r>
              <a:rPr lang="en-GB" kern="0" baseline="0" dirty="0" smtClean="0">
                <a:latin typeface="Arial"/>
              </a:rPr>
              <a:t>efore</a:t>
            </a:r>
            <a:r>
              <a:rPr lang="en-GB" kern="0" dirty="0" smtClean="0">
                <a:latin typeface="Arial"/>
              </a:rPr>
              <a:t> or </a:t>
            </a:r>
            <a:r>
              <a:rPr lang="en-GB" kern="0" baseline="0" dirty="0" smtClean="0">
                <a:latin typeface="Arial"/>
              </a:rPr>
              <a:t>after October break</a:t>
            </a:r>
          </a:p>
          <a:p>
            <a:pPr lvl="1" indent="-3429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dirty="0" smtClean="0">
                <a:latin typeface="Arial"/>
              </a:rPr>
              <a:t>Development stage usually due by Spring Break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Crucial to communicate submission timelines in writing for each stage at start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Ensure students are aware of minimum criteria</a:t>
            </a:r>
          </a:p>
          <a:p>
            <a:pPr mar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lvl="1" indent="-342900">
              <a:buClr>
                <a:srgbClr val="FFFFFF"/>
              </a:buClr>
              <a:buFont typeface="Wingdings" pitchFamily="2" charset="2"/>
              <a:buChar char="w"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074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GU2 Delivery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340768"/>
            <a:ext cx="8064896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Integrates 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knowledge across range of mandatory units. </a:t>
            </a:r>
            <a:endParaRPr lang="en-GB" kern="0" dirty="0">
              <a:latin typeface="Arial"/>
            </a:endParaRPr>
          </a:p>
          <a:p>
            <a:pPr lvl="1" indent="-3429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HNC: MAUIT,</a:t>
            </a:r>
            <a:r>
              <a:rPr kumimoji="0" lang="en-GB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Cost Accounting</a:t>
            </a:r>
          </a:p>
          <a:p>
            <a:pPr lvl="1" indent="-3429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baseline="0" dirty="0" smtClean="0">
                <a:latin typeface="Arial"/>
              </a:rPr>
              <a:t>HND: MAPC, MADM,</a:t>
            </a:r>
            <a:r>
              <a:rPr lang="en-GB" kern="0" dirty="0" smtClean="0">
                <a:latin typeface="Arial"/>
              </a:rPr>
              <a:t> Business Tax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>
                <a:solidFill>
                  <a:schemeClr val="bg1"/>
                </a:solidFill>
                <a:latin typeface="Arial"/>
              </a:rPr>
              <a:t>Ensure outcomes feeding into GU2 delivered </a:t>
            </a:r>
            <a:r>
              <a:rPr lang="en-GB" kern="0" dirty="0" smtClean="0">
                <a:solidFill>
                  <a:schemeClr val="bg1"/>
                </a:solidFill>
                <a:latin typeface="Arial"/>
              </a:rPr>
              <a:t>first</a:t>
            </a: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Other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skills:</a:t>
            </a:r>
          </a:p>
          <a:p>
            <a:pPr lvl="1" indent="-3429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baseline="0" dirty="0" smtClean="0">
                <a:latin typeface="Arial"/>
              </a:rPr>
              <a:t>Referencing </a:t>
            </a:r>
          </a:p>
          <a:p>
            <a:pPr lvl="1" indent="-3429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kumimoji="0" lang="en-GB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Report Writing</a:t>
            </a:r>
            <a:endParaRPr kumimoji="0" lang="en-GB" b="0" i="0" u="none" strike="noStrike" kern="0" cap="none" spc="0" normalizeH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790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Integrity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 of Submission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340768"/>
            <a:ext cx="806489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Use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plagiarism software (Turnitin etc.) 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at all stages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 smtClean="0">
                <a:latin typeface="Arial"/>
              </a:rPr>
              <a:t>1-to-1 </a:t>
            </a:r>
            <a:r>
              <a:rPr lang="en-GB" kern="0" dirty="0" smtClean="0">
                <a:solidFill>
                  <a:schemeClr val="bg1"/>
                </a:solidFill>
                <a:latin typeface="Arial"/>
              </a:rPr>
              <a:t>documented</a:t>
            </a:r>
            <a:r>
              <a:rPr lang="en-GB" kern="0" dirty="0" smtClean="0">
                <a:latin typeface="Arial"/>
              </a:rPr>
              <a:t> interviews – </a:t>
            </a:r>
            <a:r>
              <a:rPr lang="en-GB" kern="0" smtClean="0">
                <a:latin typeface="Arial"/>
              </a:rPr>
              <a:t>unit </a:t>
            </a:r>
            <a:r>
              <a:rPr lang="en-GB" kern="0" smtClean="0">
                <a:latin typeface="Arial"/>
              </a:rPr>
              <a:t>specification </a:t>
            </a:r>
            <a:r>
              <a:rPr lang="en-GB" kern="0" dirty="0" smtClean="0">
                <a:latin typeface="Arial"/>
              </a:rPr>
              <a:t>recommends three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 smtClean="0">
                <a:latin typeface="Arial"/>
              </a:rPr>
              <a:t>Informally question learners at various stages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Some</a:t>
            </a:r>
            <a:r>
              <a:rPr kumimoji="0" lang="en-GB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centres change product/figures/names</a:t>
            </a:r>
          </a:p>
          <a:p>
            <a:pPr lvl="1" indent="-3429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kumimoji="0" lang="en-GB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Assessment Support Pack looks different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kern="0" dirty="0">
                <a:latin typeface="Arial"/>
              </a:rPr>
              <a:t> </a:t>
            </a:r>
            <a:r>
              <a:rPr lang="en-GB" kern="0" dirty="0" smtClean="0">
                <a:latin typeface="Arial"/>
              </a:rPr>
              <a:t>       </a:t>
            </a:r>
            <a:r>
              <a:rPr kumimoji="0" lang="en-GB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each year</a:t>
            </a:r>
          </a:p>
          <a:p>
            <a:pPr lvl="1" indent="-3429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dirty="0" smtClean="0">
                <a:latin typeface="Arial"/>
              </a:rPr>
              <a:t>Still maintains same criteria</a:t>
            </a:r>
            <a:endParaRPr lang="en-GB" kern="0" dirty="0"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b="0" i="0" u="none" strike="noStrike" kern="0" cap="none" spc="0" normalizeH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400050" lvl="1" indent="0">
              <a:buClr>
                <a:srgbClr val="FFFFFF"/>
              </a:buClr>
              <a:buNone/>
              <a:defRPr/>
            </a:pPr>
            <a:endParaRPr kumimoji="0" lang="en-GB" b="0" i="0" u="none" strike="noStrike" kern="0" cap="none" spc="0" normalizeH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1257300" lvl="3" indent="0">
              <a:buClr>
                <a:srgbClr val="FFFFFF"/>
              </a:buClr>
              <a:buNone/>
              <a:defRPr/>
            </a:pPr>
            <a:endParaRPr lang="en-GB" kern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423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GU2 Marking…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5" name="Picture Placeholder 4" descr="Water lilies.jpg"/>
          <p:cNvPicPr>
            <a:picLocks noChangeAspect="1"/>
          </p:cNvPicPr>
          <p:nvPr/>
        </p:nvPicPr>
        <p:blipFill>
          <a:blip r:embed="rId3" cstate="print"/>
          <a:srcRect l="314" r="314"/>
          <a:stretch>
            <a:fillRect/>
          </a:stretch>
        </p:blipFill>
        <p:spPr>
          <a:xfrm>
            <a:off x="539750" y="1483916"/>
            <a:ext cx="4103688" cy="3097212"/>
          </a:xfrm>
          <a:prstGeom prst="rect">
            <a:avLst/>
          </a:prstGeo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4932363" y="1323829"/>
            <a:ext cx="3527425" cy="3240087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sz="2800" kern="0" dirty="0" smtClean="0">
                <a:solidFill>
                  <a:srgbClr val="FFFFFF"/>
                </a:solidFill>
                <a:latin typeface="Arial"/>
              </a:rPr>
              <a:t>Using own spreadsheet for marking saves time and ensures accuracy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US" sz="2800" kern="0" dirty="0" smtClean="0">
                <a:solidFill>
                  <a:srgbClr val="FFFFFF"/>
                </a:solidFill>
                <a:latin typeface="Arial"/>
              </a:rPr>
              <a:t>Students submit their spreadsheet too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Arial"/>
              </a:rPr>
              <a:t>Some colleges set a deadline for marking</a:t>
            </a:r>
            <a:endParaRPr lang="en-US" sz="2800" kern="0" dirty="0" smtClea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26" name="Picture 2" descr="F:\frustrated-700x4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13" y="1483916"/>
            <a:ext cx="4436786" cy="3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52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Making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 an Assessment Decision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8136904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Minimum evidence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requirements must be met</a:t>
            </a: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 smtClean="0">
                <a:latin typeface="Arial"/>
              </a:rPr>
              <a:t>Each centre has own marking scheme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Holistic view (see Grade Related Criteria in unit spec)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What does it “feel like” when marking?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Understanding Standards on SQA website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Borderlines go through IV process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Inform candidates of grade only –</a:t>
            </a:r>
            <a:r>
              <a:rPr lang="en-GB" kern="0" dirty="0" smtClean="0">
                <a:solidFill>
                  <a:schemeClr val="bg1"/>
                </a:solidFill>
                <a:latin typeface="Arial"/>
              </a:rPr>
              <a:t> do not give </a:t>
            </a:r>
            <a:r>
              <a:rPr lang="en-GB" kern="0" dirty="0" smtClean="0">
                <a:latin typeface="Arial"/>
              </a:rPr>
              <a:t>individual marks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487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Sample Marking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 Schemes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 smtClean="0">
                <a:latin typeface="Arial"/>
              </a:rPr>
              <a:t>Not aiming to agree one marking scheme across sector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 smtClean="0">
                <a:latin typeface="Arial"/>
              </a:rPr>
              <a:t>Not SQA policy to have ½ marks but similar to scaling in GU1</a:t>
            </a: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Not SQA policy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to deduct marks. Positive marking should be applied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 smtClean="0">
                <a:solidFill>
                  <a:schemeClr val="bg1"/>
                </a:solidFill>
                <a:latin typeface="Arial"/>
              </a:rPr>
              <a:t>Use what suits you – electronic online marking</a:t>
            </a:r>
            <a:endParaRPr kumimoji="0" lang="en-GB" sz="26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110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CBD 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ICBD SQA LOGO  FINAL HOLDING S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ORPORATE BLANK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ORPORATE BLANK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QA FINAL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ICBD SQA TITLE HOLDING SLIDE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ICBD 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ICBD 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298</Words>
  <Application>Microsoft Office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8</vt:i4>
      </vt:variant>
    </vt:vector>
  </HeadingPairs>
  <TitlesOfParts>
    <vt:vector size="24" baseType="lpstr">
      <vt:lpstr>Arial</vt:lpstr>
      <vt:lpstr>Arial Narrow</vt:lpstr>
      <vt:lpstr>Calibri</vt:lpstr>
      <vt:lpstr>Symbol</vt:lpstr>
      <vt:lpstr>Wingdings</vt:lpstr>
      <vt:lpstr>SQA TITLE GOES HERE</vt:lpstr>
      <vt:lpstr>SQA DARK BACKGROUND</vt:lpstr>
      <vt:lpstr>SQA LIGHT BACKGROUND</vt:lpstr>
      <vt:lpstr>CORPORATE BLANK DARK</vt:lpstr>
      <vt:lpstr>CORPORATE BLANK LIGHT</vt:lpstr>
      <vt:lpstr>SQA FINAL HOLDING SLIDE</vt:lpstr>
      <vt:lpstr>ICBD SQA TITLE HOLDING SLIDE </vt:lpstr>
      <vt:lpstr>ICBD SQA TITLE GOES HERE</vt:lpstr>
      <vt:lpstr>ICBD SQA DARK BACKGROUND</vt:lpstr>
      <vt:lpstr>ICBD SQA LIGHT BACKGROUND</vt:lpstr>
      <vt:lpstr>ICBD SQA LOGO  FINAL HOLDING SLID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SQA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Findlay</dc:creator>
  <cp:lastModifiedBy>Linda Meikle</cp:lastModifiedBy>
  <cp:revision>94</cp:revision>
  <cp:lastPrinted>2013-10-31T13:53:25Z</cp:lastPrinted>
  <dcterms:created xsi:type="dcterms:W3CDTF">2013-10-10T15:37:55Z</dcterms:created>
  <dcterms:modified xsi:type="dcterms:W3CDTF">2018-02-13T08:46:24Z</dcterms:modified>
</cp:coreProperties>
</file>